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58" r:id="rId6"/>
    <p:sldId id="259" r:id="rId7"/>
    <p:sldId id="262" r:id="rId8"/>
    <p:sldId id="260" r:id="rId9"/>
    <p:sldId id="261" r:id="rId10"/>
    <p:sldId id="266" r:id="rId1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1399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C5CF-9751-4682-9D55-CF0B4B6366A6}" type="datetimeFigureOut">
              <a:rPr lang="de-AT" smtClean="0"/>
              <a:t>10.07.2018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33B9-12B3-47C1-9110-6B796F3235D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74201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C5CF-9751-4682-9D55-CF0B4B6366A6}" type="datetimeFigureOut">
              <a:rPr lang="de-AT" smtClean="0"/>
              <a:t>10.07.2018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33B9-12B3-47C1-9110-6B796F3235D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47807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C5CF-9751-4682-9D55-CF0B4B6366A6}" type="datetimeFigureOut">
              <a:rPr lang="de-AT" smtClean="0"/>
              <a:t>10.07.2018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33B9-12B3-47C1-9110-6B796F3235D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20493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C5CF-9751-4682-9D55-CF0B4B6366A6}" type="datetimeFigureOut">
              <a:rPr lang="de-AT" smtClean="0"/>
              <a:t>10.07.2018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33B9-12B3-47C1-9110-6B796F3235D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91842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C5CF-9751-4682-9D55-CF0B4B6366A6}" type="datetimeFigureOut">
              <a:rPr lang="de-AT" smtClean="0"/>
              <a:t>10.07.2018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33B9-12B3-47C1-9110-6B796F3235D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8914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C5CF-9751-4682-9D55-CF0B4B6366A6}" type="datetimeFigureOut">
              <a:rPr lang="de-AT" smtClean="0"/>
              <a:t>10.07.2018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33B9-12B3-47C1-9110-6B796F3235D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05296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C5CF-9751-4682-9D55-CF0B4B6366A6}" type="datetimeFigureOut">
              <a:rPr lang="de-AT" smtClean="0"/>
              <a:t>10.07.2018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33B9-12B3-47C1-9110-6B796F3235D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02720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C5CF-9751-4682-9D55-CF0B4B6366A6}" type="datetimeFigureOut">
              <a:rPr lang="de-AT" smtClean="0"/>
              <a:t>10.07.2018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33B9-12B3-47C1-9110-6B796F3235D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24152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C5CF-9751-4682-9D55-CF0B4B6366A6}" type="datetimeFigureOut">
              <a:rPr lang="de-AT" smtClean="0"/>
              <a:t>10.07.2018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33B9-12B3-47C1-9110-6B796F3235D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73086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C5CF-9751-4682-9D55-CF0B4B6366A6}" type="datetimeFigureOut">
              <a:rPr lang="de-AT" smtClean="0"/>
              <a:t>10.07.2018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33B9-12B3-47C1-9110-6B796F3235D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11991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C5CF-9751-4682-9D55-CF0B4B6366A6}" type="datetimeFigureOut">
              <a:rPr lang="de-AT" smtClean="0"/>
              <a:t>10.07.2018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33B9-12B3-47C1-9110-6B796F3235D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57253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4C5CF-9751-4682-9D55-CF0B4B6366A6}" type="datetimeFigureOut">
              <a:rPr lang="de-AT" smtClean="0"/>
              <a:t>10.07.2018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E33B9-12B3-47C1-9110-6B796F3235D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76906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K</a:t>
            </a:r>
            <a:r>
              <a:rPr lang="de-AT" dirty="0" smtClean="0"/>
              <a:t>ernidee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 smtClean="0"/>
              <a:t>Wie können Flächen gemessen werden? Welche Flächenmaße passen zu welchen Flächen?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1860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Folgeauftrag</a:t>
            </a:r>
            <a:endParaRPr lang="en-US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46"/>
          <a:stretch/>
        </p:blipFill>
        <p:spPr>
          <a:xfrm>
            <a:off x="539552" y="1417638"/>
            <a:ext cx="4536504" cy="5040076"/>
          </a:xfrm>
        </p:spPr>
      </p:pic>
      <p:sp>
        <p:nvSpPr>
          <p:cNvPr id="5" name="Textfeld 4"/>
          <p:cNvSpPr txBox="1"/>
          <p:nvPr/>
        </p:nvSpPr>
        <p:spPr>
          <a:xfrm>
            <a:off x="5364088" y="1484784"/>
            <a:ext cx="332271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smtClean="0"/>
              <a:t>Was kannst du von Rosalie lernen?</a:t>
            </a:r>
          </a:p>
          <a:p>
            <a:r>
              <a:rPr lang="de-AT" sz="2800" b="1" dirty="0" smtClean="0"/>
              <a:t>Erstelle selbst ein einfaches und ein schwieriges Beispiel zum Flächeninhalt.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629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74637"/>
            <a:ext cx="8219256" cy="2002233"/>
          </a:xfrm>
        </p:spPr>
        <p:txBody>
          <a:bodyPr>
            <a:normAutofit fontScale="90000"/>
          </a:bodyPr>
          <a:lstStyle/>
          <a:p>
            <a:r>
              <a:rPr lang="de-AT" dirty="0" smtClean="0"/>
              <a:t>Einführung: Wir gehen in den Schulhof und „umzäunen“ Flächen. Wir legen einen Fläche mit A4-Blättern aus. </a:t>
            </a: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" t="33411" r="5733" b="14087"/>
          <a:stretch/>
        </p:blipFill>
        <p:spPr>
          <a:xfrm>
            <a:off x="3707904" y="4077072"/>
            <a:ext cx="5184577" cy="2376264"/>
          </a:xfr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" t="21078" r="9001" b="12122"/>
          <a:stretch/>
        </p:blipFill>
        <p:spPr>
          <a:xfrm>
            <a:off x="755576" y="2276871"/>
            <a:ext cx="3528392" cy="208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5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smtClean="0"/>
              <a:t>Ist das A4-Blatt ein </a:t>
            </a:r>
            <a:r>
              <a:rPr lang="de-AT" dirty="0"/>
              <a:t>p</a:t>
            </a:r>
            <a:r>
              <a:rPr lang="de-AT" dirty="0" smtClean="0"/>
              <a:t>raktisches Maß für die Fläche?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8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smtClean="0"/>
              <a:t>Wir einigen uns auf praktische Flächenmaße: mm², cm², dm², m²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846" y="2266554"/>
            <a:ext cx="4525963" cy="3394472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5929" y="2276801"/>
            <a:ext cx="4512501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8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r>
              <a:rPr lang="de-AT" dirty="0" smtClean="0"/>
              <a:t>Auftrag: </a:t>
            </a:r>
            <a:r>
              <a:rPr lang="de-AT" dirty="0" smtClean="0"/>
              <a:t>Hausübung – Suche Bilder zu 1 mm², 1 cm², 1 dm², 1 m²</a:t>
            </a:r>
            <a:br>
              <a:rPr lang="de-AT" dirty="0" smtClean="0"/>
            </a:br>
            <a:r>
              <a:rPr lang="de-AT" dirty="0" smtClean="0"/>
              <a:t>Gibt es noch andere Flächenmaße?</a:t>
            </a:r>
            <a:endParaRPr lang="de-AT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" t="-1593" r="315" b="13959"/>
          <a:stretch/>
        </p:blipFill>
        <p:spPr>
          <a:xfrm>
            <a:off x="457200" y="2564904"/>
            <a:ext cx="3283242" cy="396044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50"/>
          <a:stretch/>
        </p:blipFill>
        <p:spPr>
          <a:xfrm>
            <a:off x="4149817" y="2146548"/>
            <a:ext cx="4982308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3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Wie machst du es?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2271" y="1664529"/>
            <a:ext cx="8229600" cy="5001419"/>
          </a:xfrm>
        </p:spPr>
        <p:txBody>
          <a:bodyPr>
            <a:normAutofit lnSpcReduction="10000"/>
          </a:bodyPr>
          <a:lstStyle/>
          <a:p>
            <a:r>
              <a:rPr lang="de-AT" dirty="0" smtClean="0"/>
              <a:t>Marie stellt Längen- und Flächenmaße gegenüber. Die Hausübungen werden genau besprochen (Präsentation) und aufgehängt.</a:t>
            </a:r>
          </a:p>
          <a:p>
            <a:r>
              <a:rPr lang="de-AT" dirty="0" smtClean="0"/>
              <a:t>Die dm² werden </a:t>
            </a:r>
            <a:br>
              <a:rPr lang="de-AT" dirty="0" smtClean="0"/>
            </a:br>
            <a:r>
              <a:rPr lang="de-AT" dirty="0" smtClean="0"/>
              <a:t>zu einem m² </a:t>
            </a:r>
            <a:br>
              <a:rPr lang="de-AT" dirty="0" smtClean="0"/>
            </a:br>
            <a:r>
              <a:rPr lang="de-AT" dirty="0" smtClean="0"/>
              <a:t>zusammengefügt.</a:t>
            </a:r>
          </a:p>
          <a:p>
            <a:r>
              <a:rPr lang="de-AT" dirty="0" smtClean="0"/>
              <a:t>Dazwischen eine </a:t>
            </a:r>
            <a:br>
              <a:rPr lang="de-AT" dirty="0" smtClean="0"/>
            </a:br>
            <a:r>
              <a:rPr lang="de-AT" dirty="0" smtClean="0"/>
              <a:t>Frage, um die </a:t>
            </a:r>
            <a:br>
              <a:rPr lang="de-AT" dirty="0" smtClean="0"/>
            </a:br>
            <a:r>
              <a:rPr lang="de-AT" dirty="0" smtClean="0"/>
              <a:t>Aufmerksamkeit </a:t>
            </a:r>
            <a:br>
              <a:rPr lang="de-AT" dirty="0" smtClean="0"/>
            </a:br>
            <a:r>
              <a:rPr lang="de-AT" dirty="0" smtClean="0"/>
              <a:t>zu erhöhen.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2201" r="9051" b="5901"/>
          <a:stretch/>
        </p:blipFill>
        <p:spPr>
          <a:xfrm>
            <a:off x="4211960" y="3140968"/>
            <a:ext cx="4614051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2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dirty="0" smtClean="0"/>
              <a:t>Auftrag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9" name="Bild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4638"/>
            <a:ext cx="3024187" cy="181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224135"/>
            <a:ext cx="178606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62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62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62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62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62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62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62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62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62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20838" algn="l"/>
              </a:tabLst>
            </a:pPr>
            <a:r>
              <a:rPr kumimoji="0" lang="de-AT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 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20838" algn="l"/>
              </a:tabLst>
            </a:pPr>
            <a:r>
              <a:rPr kumimoji="0" lang="de-AT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                                    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20838" algn="l"/>
              </a:tabLst>
            </a:pPr>
            <a:r>
              <a:rPr kumimoji="0" lang="de-AT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20838" algn="l"/>
              </a:tabLst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57200" y="1660524"/>
            <a:ext cx="8229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Dialogisches Lernen, 15. 3. 2018:  Fläche und Flächeninhalt          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                 Name: </a:t>
            </a:r>
            <a:r>
              <a:rPr lang="de-DE" dirty="0" smtClean="0"/>
              <a:t>…………………………....………….........…                              </a:t>
            </a:r>
            <a:endParaRPr lang="de-DE" dirty="0"/>
          </a:p>
          <a:p>
            <a:r>
              <a:rPr lang="de-DE" dirty="0"/>
              <a:t> </a:t>
            </a:r>
          </a:p>
          <a:p>
            <a:r>
              <a:rPr lang="de-DE" dirty="0"/>
              <a:t>a) Konstruiere auf einem karierten Papier mindestens drei verschiedene </a:t>
            </a:r>
          </a:p>
          <a:p>
            <a:r>
              <a:rPr lang="de-DE" dirty="0"/>
              <a:t>    Flächen mit einem Flächeninhalt von 16 cm2.</a:t>
            </a:r>
          </a:p>
          <a:p>
            <a:r>
              <a:rPr lang="de-DE" dirty="0" smtClean="0"/>
              <a:t>b) </a:t>
            </a:r>
            <a:r>
              <a:rPr lang="de-DE" dirty="0"/>
              <a:t>Findest du auch eine Fläche mit einem Flächeninhalt von 16 cm2, die KEIN </a:t>
            </a:r>
          </a:p>
          <a:p>
            <a:r>
              <a:rPr lang="de-DE" dirty="0"/>
              <a:t>    Quadrat und KEIN Rechteck ist?</a:t>
            </a:r>
          </a:p>
          <a:p>
            <a:r>
              <a:rPr lang="de-DE" dirty="0" smtClean="0"/>
              <a:t>c) </a:t>
            </a:r>
            <a:r>
              <a:rPr lang="de-DE" dirty="0"/>
              <a:t>Wie groß ist der Umfang bei allen Flächen, die du gezeichnet hast?   </a:t>
            </a:r>
          </a:p>
          <a:p>
            <a:r>
              <a:rPr lang="de-DE" dirty="0"/>
              <a:t>    Vergleiche.</a:t>
            </a:r>
          </a:p>
          <a:p>
            <a:r>
              <a:rPr lang="de-DE" dirty="0" smtClean="0"/>
              <a:t>d) </a:t>
            </a:r>
            <a:r>
              <a:rPr lang="de-DE" dirty="0"/>
              <a:t>Erfinde selbst ein Beispiel über Flächen und Flächeninhalte!</a:t>
            </a:r>
          </a:p>
          <a:p>
            <a:endParaRPr lang="de-DE" dirty="0"/>
          </a:p>
          <a:p>
            <a:r>
              <a:rPr lang="de-DE" dirty="0"/>
              <a:t>* Konstruiere eine Fläche mit 16 cm2 Flächeninhalt auf </a:t>
            </a:r>
            <a:r>
              <a:rPr lang="de-DE" dirty="0" smtClean="0"/>
              <a:t>dieses unlinierte </a:t>
            </a:r>
            <a:r>
              <a:rPr lang="de-DE" dirty="0"/>
              <a:t>Papier.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225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 smtClean="0"/>
              <a:t>Rückmeldung: Fehlerperlen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45"/>
          <a:stretch/>
        </p:blipFill>
        <p:spPr>
          <a:xfrm>
            <a:off x="491092" y="1417637"/>
            <a:ext cx="3720868" cy="5206447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51"/>
          <a:stretch/>
        </p:blipFill>
        <p:spPr>
          <a:xfrm>
            <a:off x="4472164" y="1345501"/>
            <a:ext cx="3900255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1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Das machen wir ab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5404" b="32546"/>
          <a:stretch/>
        </p:blipFill>
        <p:spPr>
          <a:xfrm>
            <a:off x="453420" y="1556792"/>
            <a:ext cx="4032448" cy="4709821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67" y="1196752"/>
            <a:ext cx="4163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8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235</Words>
  <Application>Microsoft Office PowerPoint</Application>
  <PresentationFormat>Bildschirmpräsentation (4:3)</PresentationFormat>
  <Paragraphs>33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Arial</vt:lpstr>
      <vt:lpstr>Calibri</vt:lpstr>
      <vt:lpstr>MS Mincho</vt:lpstr>
      <vt:lpstr>Larissa</vt:lpstr>
      <vt:lpstr>Kernidee</vt:lpstr>
      <vt:lpstr>Einführung: Wir gehen in den Schulhof und „umzäunen“ Flächen. Wir legen einen Fläche mit A4-Blättern aus. </vt:lpstr>
      <vt:lpstr>Ist das A4-Blatt ein praktisches Maß für die Fläche?</vt:lpstr>
      <vt:lpstr>Wir einigen uns auf praktische Flächenmaße: mm², cm², dm², m²</vt:lpstr>
      <vt:lpstr>Auftrag: Hausübung – Suche Bilder zu 1 mm², 1 cm², 1 dm², 1 m² Gibt es noch andere Flächenmaße?</vt:lpstr>
      <vt:lpstr>Wie machst du es?</vt:lpstr>
      <vt:lpstr>Auftrag</vt:lpstr>
      <vt:lpstr>Rückmeldung: Fehlerperlen</vt:lpstr>
      <vt:lpstr>Das machen wir ab</vt:lpstr>
      <vt:lpstr>Folgeauftrag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Benutzer1</dc:creator>
  <cp:lastModifiedBy>Windows User</cp:lastModifiedBy>
  <cp:revision>11</cp:revision>
  <dcterms:created xsi:type="dcterms:W3CDTF">2018-03-09T11:30:57Z</dcterms:created>
  <dcterms:modified xsi:type="dcterms:W3CDTF">2018-07-10T19:17:45Z</dcterms:modified>
</cp:coreProperties>
</file>